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7" r:id="rId8"/>
    <p:sldId id="258" r:id="rId9"/>
    <p:sldId id="269" r:id="rId10"/>
    <p:sldId id="270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458200" cy="1828800"/>
          </a:xfrm>
        </p:spPr>
        <p:txBody>
          <a:bodyPr/>
          <a:lstStyle/>
          <a:p>
            <a:r>
              <a:rPr lang="en-US" dirty="0" smtClean="0"/>
              <a:t>Cum ne </a:t>
            </a:r>
            <a:r>
              <a:rPr lang="en-US" dirty="0" err="1" smtClean="0"/>
              <a:t>juc</a:t>
            </a:r>
            <a:r>
              <a:rPr lang="ro-RO" dirty="0" smtClean="0"/>
              <a:t>ăm în siguranță?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2133600"/>
            <a:ext cx="7086600" cy="914400"/>
          </a:xfrm>
        </p:spPr>
        <p:txBody>
          <a:bodyPr>
            <a:normAutofit/>
          </a:bodyPr>
          <a:lstStyle/>
          <a:p>
            <a:pPr algn="ctr"/>
            <a:r>
              <a:rPr lang="ro-RO" sz="3200" dirty="0" smtClean="0">
                <a:solidFill>
                  <a:srgbClr val="FF0000"/>
                </a:solidFill>
              </a:rPr>
              <a:t>Primul-ajutor la locul de joacă și acasă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16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096000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 smtClean="0"/>
              <a:t>Ș</a:t>
            </a:r>
            <a:r>
              <a:rPr lang="en-US" b="1" dirty="0" err="1" smtClean="0"/>
              <a:t>ef</a:t>
            </a:r>
            <a:r>
              <a:rPr lang="en-US" b="1" dirty="0" smtClean="0"/>
              <a:t> </a:t>
            </a:r>
            <a:r>
              <a:rPr lang="en-US" b="1" dirty="0" err="1" smtClean="0"/>
              <a:t>lucr</a:t>
            </a:r>
            <a:r>
              <a:rPr lang="ro-RO" b="1" dirty="0" smtClean="0"/>
              <a:t>ări Dr. Berghea-Neamtu Cristian</a:t>
            </a:r>
          </a:p>
          <a:p>
            <a:pPr algn="ctr"/>
            <a:r>
              <a:rPr lang="ro-RO" b="1" dirty="0" smtClean="0"/>
              <a:t>Medic Rezident Dr. Gheorghe Cristiana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954160"/>
            <a:ext cx="9829800" cy="1082674"/>
          </a:xfrm>
        </p:spPr>
        <p:txBody>
          <a:bodyPr/>
          <a:lstStyle/>
          <a:p>
            <a:r>
              <a:rPr lang="ro-RO" dirty="0" smtClean="0"/>
              <a:t>Plagile superficiale-Escoriații (Zgârieturile)</a:t>
            </a:r>
            <a:endParaRPr lang="en-US" dirty="0"/>
          </a:p>
        </p:txBody>
      </p:sp>
      <p:pic>
        <p:nvPicPr>
          <p:cNvPr id="8" name="Picture Placeholder 7" descr="A woman and girl gardeni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245994"/>
            <a:ext cx="3657600" cy="2859405"/>
          </a:xfrm>
        </p:spPr>
        <p:txBody>
          <a:bodyPr>
            <a:normAutofit lnSpcReduction="10000"/>
          </a:bodyPr>
          <a:lstStyle/>
          <a:p>
            <a:r>
              <a:rPr lang="ro-RO" sz="2000" dirty="0" smtClean="0">
                <a:latin typeface="+mj-lt"/>
              </a:rPr>
              <a:t>Orice mică escoriație se spală bine cu apă și săpun!!</a:t>
            </a:r>
          </a:p>
          <a:p>
            <a:r>
              <a:rPr lang="ro-RO" sz="2000" dirty="0" smtClean="0">
                <a:latin typeface="+mj-lt"/>
              </a:rPr>
              <a:t>Se poate aplica Betadină, dacă avem, IMPORTANT este sa mentinem zona curată până la vinecare</a:t>
            </a:r>
          </a:p>
          <a:p>
            <a:r>
              <a:rPr lang="ro-RO" sz="2000" dirty="0" smtClean="0">
                <a:latin typeface="+mj-lt"/>
              </a:rPr>
              <a:t>Se lasă să respire, nu avem nevoie de plasturi. Aerul este prietenul nostru în vindecarea escoriațiilor</a:t>
            </a:r>
            <a:endParaRPr lang="ro-RO" sz="2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-2177"/>
            <a:ext cx="1219200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57400" y="5562600"/>
            <a:ext cx="8115419" cy="701674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900" dirty="0" smtClean="0"/>
              <a:t>Plagile deschise </a:t>
            </a:r>
            <a:r>
              <a:rPr lang="ro-RO" dirty="0" smtClean="0"/>
              <a:t/>
            </a:r>
            <a:br>
              <a:rPr lang="ro-RO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77839" y="1113021"/>
            <a:ext cx="3566160" cy="3750319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o-RO" sz="2200" dirty="0" smtClean="0">
                <a:latin typeface="+mj-lt"/>
              </a:rPr>
              <a:t>orice plaga deschisă se curață bine cu apă și săpun </a:t>
            </a:r>
          </a:p>
          <a:p>
            <a:pPr marL="285750" indent="-285750">
              <a:buFontTx/>
              <a:buChar char="-"/>
            </a:pPr>
            <a:r>
              <a:rPr lang="ro-RO" sz="2200" dirty="0" smtClean="0">
                <a:latin typeface="+mj-lt"/>
              </a:rPr>
              <a:t>se bandajează cu pansament steril pentru a oprii sângerarea</a:t>
            </a:r>
          </a:p>
          <a:p>
            <a:pPr marL="285750" indent="-285750">
              <a:buFontTx/>
              <a:buChar char="-"/>
            </a:pPr>
            <a:r>
              <a:rPr lang="ro-RO" sz="2200" dirty="0" smtClean="0">
                <a:latin typeface="+mj-lt"/>
              </a:rPr>
              <a:t>se verifică de către medicul de familie sau centrul primiri urgențe cât mai curând posibil</a:t>
            </a:r>
            <a:endParaRPr lang="en-US" sz="2200" dirty="0">
              <a:latin typeface="+mj-lt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000" dirty="0" smtClean="0"/>
              <a:t>Plăgile mușcate</a:t>
            </a:r>
            <a:endParaRPr lang="en-US" sz="4000" dirty="0"/>
          </a:p>
        </p:txBody>
      </p:sp>
      <p:pic>
        <p:nvPicPr>
          <p:cNvPr id="7" name="Picture Placeholder 6" descr="Golden labrador retriever dog in a river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77000" y="1113022"/>
            <a:ext cx="2655663" cy="163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o-RO" dirty="0" smtClean="0"/>
              <a:t>se spală bine cu apă și săpun</a:t>
            </a:r>
          </a:p>
          <a:p>
            <a:pPr marL="285750" indent="-285750">
              <a:buFontTx/>
              <a:buChar char="-"/>
            </a:pPr>
            <a:r>
              <a:rPr lang="ro-RO" dirty="0" smtClean="0"/>
              <a:t>dacă plaga este adâncă se bandajează pentru a minimaliza sângerarea</a:t>
            </a:r>
          </a:p>
          <a:p>
            <a:pPr marL="285750" indent="-285750">
              <a:buFontTx/>
              <a:buChar char="-"/>
            </a:pPr>
            <a:r>
              <a:rPr lang="ro-RO" dirty="0" smtClean="0"/>
              <a:t>ne prezentam la urgență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185283"/>
            <a:ext cx="2655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600" dirty="0" smtClean="0"/>
              <a:t>animalul trebuie capturat și ținut sub observație dacă este maidanez</a:t>
            </a:r>
          </a:p>
          <a:p>
            <a:pPr marL="285750" indent="-285750">
              <a:buFontTx/>
              <a:buChar char="-"/>
            </a:pPr>
            <a:r>
              <a:rPr lang="ro-RO" sz="1600" dirty="0" smtClean="0"/>
              <a:t>dacă are stăpân trebuie sa verificăm carnetul de vaccinuri pentru rabie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752600"/>
            <a:ext cx="7315200" cy="1371600"/>
          </a:xfrm>
        </p:spPr>
        <p:txBody>
          <a:bodyPr/>
          <a:lstStyle/>
          <a:p>
            <a:pPr algn="ctr"/>
            <a:r>
              <a:rPr lang="ro-RO" dirty="0" smtClean="0"/>
              <a:t>TCC – traumatism cranio-cerebral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276600"/>
            <a:ext cx="5486400" cy="35052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Tx/>
              <a:buChar char="-"/>
            </a:pPr>
            <a:r>
              <a:rPr lang="ro-RO" dirty="0" smtClean="0"/>
              <a:t>copilul se ține în casă sub observație timp de 24-48 de ore</a:t>
            </a:r>
          </a:p>
          <a:p>
            <a:pPr marL="342900" indent="-342900">
              <a:buFontTx/>
              <a:buChar char="-"/>
            </a:pPr>
            <a:r>
              <a:rPr lang="ro-RO" dirty="0" smtClean="0"/>
              <a:t>se verifica existența plăgilor sângerânde</a:t>
            </a:r>
          </a:p>
          <a:p>
            <a:pPr marL="342900" indent="-342900">
              <a:buFontTx/>
              <a:buChar char="-"/>
            </a:pPr>
            <a:r>
              <a:rPr lang="ro-RO" dirty="0" smtClean="0"/>
              <a:t>se aplică gheață local</a:t>
            </a:r>
          </a:p>
          <a:p>
            <a:pPr marL="342900" indent="-342900">
              <a:buFontTx/>
              <a:buChar char="-"/>
            </a:pPr>
            <a:r>
              <a:rPr lang="ro-RO" dirty="0" smtClean="0"/>
              <a:t>se urmăresc semnele de HIC (hipertensiune intractraniana – </a:t>
            </a:r>
            <a:r>
              <a:rPr lang="ro-RO" dirty="0" smtClean="0">
                <a:solidFill>
                  <a:srgbClr val="FF0000"/>
                </a:solidFill>
              </a:rPr>
              <a:t>URGENTĂ!!</a:t>
            </a:r>
            <a:r>
              <a:rPr lang="ro-RO" dirty="0" smtClean="0"/>
              <a:t>): </a:t>
            </a:r>
          </a:p>
          <a:p>
            <a:pPr marL="457200" indent="-457200">
              <a:buAutoNum type="arabicPeriod"/>
            </a:pPr>
            <a:r>
              <a:rPr lang="ro-RO" b="1" dirty="0" smtClean="0"/>
              <a:t>varsături în jet fără greață</a:t>
            </a:r>
          </a:p>
          <a:p>
            <a:pPr marL="457200" indent="-457200">
              <a:buAutoNum type="arabicPeriod"/>
            </a:pPr>
            <a:r>
              <a:rPr lang="ro-RO" b="1" dirty="0"/>
              <a:t> </a:t>
            </a:r>
            <a:r>
              <a:rPr lang="ro-RO" b="1" dirty="0" smtClean="0"/>
              <a:t>somnolență, vertij (ameteală)</a:t>
            </a:r>
          </a:p>
          <a:p>
            <a:pPr marL="457200" indent="-457200">
              <a:buAutoNum type="arabicPeriod"/>
            </a:pPr>
            <a:r>
              <a:rPr lang="ro-RO" b="1" dirty="0" smtClean="0"/>
              <a:t>pierderea stării de conștiință</a:t>
            </a:r>
          </a:p>
          <a:p>
            <a:pPr marL="457200" indent="-457200">
              <a:buAutoNum type="arabicPeriod"/>
            </a:pPr>
            <a:r>
              <a:rPr lang="ro-RO" b="1" dirty="0" smtClean="0"/>
              <a:t>mers anormal</a:t>
            </a:r>
          </a:p>
          <a:p>
            <a:pPr marL="457200" indent="-457200">
              <a:buAutoNum type="arabicPeriod"/>
            </a:pPr>
            <a:r>
              <a:rPr lang="ro-RO" b="1" dirty="0" smtClean="0"/>
              <a:t>dureri mari de cap, gât sau de spate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6000" dirty="0" smtClean="0"/>
              <a:t>Arsurile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9497"/>
            <a:ext cx="6429375" cy="4114800"/>
          </a:xfrm>
        </p:spPr>
      </p:pic>
      <p:sp>
        <p:nvSpPr>
          <p:cNvPr id="7" name="TextBox 6"/>
          <p:cNvSpPr txBox="1"/>
          <p:nvPr/>
        </p:nvSpPr>
        <p:spPr>
          <a:xfrm>
            <a:off x="8105775" y="1447800"/>
            <a:ext cx="38576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dirty="0" smtClean="0"/>
              <a:t>se menține zona arsă sub jetul de apă rece pană se ameliorează senzația de usturime</a:t>
            </a:r>
          </a:p>
          <a:p>
            <a:pPr marL="285750" indent="-285750">
              <a:buFontTx/>
              <a:buChar char="-"/>
            </a:pPr>
            <a:r>
              <a:rPr lang="ro-RO" dirty="0" smtClean="0"/>
              <a:t>se lasă zona descoperită sau se acoperă cu un prospop curat pe care îl udăm în permanență până ajungem la un serviciu de urgență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solidFill>
                  <a:srgbClr val="FF0000"/>
                </a:solidFill>
              </a:rPr>
              <a:t>NU se aplică : MIERE, OU (albuș), BANEOCIN, CREME, ULEIURI ESENTIALE SAU ORICE ALTE ULEIURI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ro-RO" sz="4000" dirty="0" smtClean="0"/>
              <a:t>Ingerarea substanțelor străine-chimice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4953000" cy="3374722"/>
          </a:xfrm>
        </p:spPr>
      </p:pic>
      <p:sp>
        <p:nvSpPr>
          <p:cNvPr id="6" name="TextBox 5"/>
          <p:cNvSpPr txBox="1"/>
          <p:nvPr/>
        </p:nvSpPr>
        <p:spPr>
          <a:xfrm>
            <a:off x="6934200" y="2564674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În cazul în care nu sunteți siguri de gravitatea substanței ingerate, apelați serviciul </a:t>
            </a:r>
            <a:r>
              <a:rPr lang="ro-RO" b="1" dirty="0" smtClean="0"/>
              <a:t>TOXAPEL – 021-210-62-82 sau 021-210-62-83.</a:t>
            </a:r>
          </a:p>
          <a:p>
            <a:r>
              <a:rPr lang="ro-RO" dirty="0" smtClean="0"/>
              <a:t>Un medic va evalua rapid gradul de severitate în funcție de substanță, greutatea copilului si veți primi sfaturi legate de acțiunile ulterioare </a:t>
            </a:r>
          </a:p>
          <a:p>
            <a:r>
              <a:rPr lang="ro-RO" b="1" dirty="0" smtClean="0">
                <a:solidFill>
                  <a:srgbClr val="FF0000"/>
                </a:solidFill>
              </a:rPr>
              <a:t>NU provocați voma, NU administrați lapte sau alte leacuri (apă cu bicarbonat, </a:t>
            </a:r>
            <a:r>
              <a:rPr lang="ro-RO" b="1" dirty="0">
                <a:solidFill>
                  <a:srgbClr val="FF0000"/>
                </a:solidFill>
              </a:rPr>
              <a:t>z</a:t>
            </a:r>
            <a:r>
              <a:rPr lang="ro-RO" b="1" dirty="0" smtClean="0">
                <a:solidFill>
                  <a:srgbClr val="FF0000"/>
                </a:solidFill>
              </a:rPr>
              <a:t>eamă de lămâie)</a:t>
            </a:r>
            <a:endParaRPr lang="ro-RO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" y="0"/>
            <a:ext cx="12196354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3017118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Vă mulțumim pentru atenție</a:t>
            </a:r>
            <a:r>
              <a:rPr lang="ro-RO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307576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1" y="2006334"/>
            <a:ext cx="5715798" cy="4165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4801" y="1316736"/>
            <a:ext cx="518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/>
              <a:t>Î</a:t>
            </a:r>
            <a:r>
              <a:rPr lang="ro-RO" sz="4000" dirty="0" smtClean="0"/>
              <a:t>NTREBĂRI 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54</TotalTime>
  <Words>451</Words>
  <Application>Microsoft Office PowerPoint</Application>
  <PresentationFormat>Widescreen</PresentationFormat>
  <Paragraphs>44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Children Friends 16x9</vt:lpstr>
      <vt:lpstr>Cum ne jucăm în siguranță?</vt:lpstr>
      <vt:lpstr>Plagile superficiale-Escoriații (Zgârieturile)</vt:lpstr>
      <vt:lpstr>Plagile deschise  </vt:lpstr>
      <vt:lpstr>Plăgile mușcate</vt:lpstr>
      <vt:lpstr>TCC – traumatism cranio-cerebral </vt:lpstr>
      <vt:lpstr>Arsurile</vt:lpstr>
      <vt:lpstr>Ingerarea substanțelor străine-chimice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ne jucăm în siguranță?</dc:title>
  <dc:creator>Andi</dc:creator>
  <cp:keywords/>
  <cp:lastModifiedBy>Andi</cp:lastModifiedBy>
  <cp:revision>12</cp:revision>
  <dcterms:created xsi:type="dcterms:W3CDTF">2023-06-07T10:23:48Z</dcterms:created>
  <dcterms:modified xsi:type="dcterms:W3CDTF">2023-06-08T09:54:30Z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